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336" r:id="rId7"/>
    <p:sldId id="302" r:id="rId8"/>
    <p:sldId id="265" r:id="rId9"/>
    <p:sldId id="303" r:id="rId10"/>
    <p:sldId id="337" r:id="rId11"/>
    <p:sldId id="339" r:id="rId12"/>
    <p:sldId id="333" r:id="rId13"/>
    <p:sldId id="340" r:id="rId14"/>
    <p:sldId id="334" r:id="rId15"/>
    <p:sldId id="341" r:id="rId16"/>
    <p:sldId id="342" r:id="rId17"/>
    <p:sldId id="318" r:id="rId18"/>
    <p:sldId id="306" r:id="rId19"/>
    <p:sldId id="320" r:id="rId20"/>
    <p:sldId id="343" r:id="rId21"/>
    <p:sldId id="344" r:id="rId22"/>
    <p:sldId id="309" r:id="rId23"/>
    <p:sldId id="289" r:id="rId24"/>
    <p:sldId id="327" r:id="rId25"/>
    <p:sldId id="32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EFC"/>
    <a:srgbClr val="0072C3"/>
    <a:srgbClr val="00B954"/>
    <a:srgbClr val="93DDB5"/>
    <a:srgbClr val="539FD6"/>
    <a:srgbClr val="FFAFAF"/>
    <a:srgbClr val="FFB7B7"/>
    <a:srgbClr val="C3F3FD"/>
    <a:srgbClr val="FFFFFF"/>
    <a:srgbClr val="FFF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>
        <p:scale>
          <a:sx n="66" d="100"/>
          <a:sy n="66" d="100"/>
        </p:scale>
        <p:origin x="1109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hadvernon.com-/" TargetMode="External"/><Relationship Id="rId3" Type="http://schemas.openxmlformats.org/officeDocument/2006/relationships/hyperlink" Target="http://www.slideshare.net/" TargetMode="External"/><Relationship Id="rId7" Type="http://schemas.openxmlformats.org/officeDocument/2006/relationships/hyperlink" Target="http://www.techholic.co.kr-/" TargetMode="External"/><Relationship Id="rId12" Type="http://schemas.openxmlformats.org/officeDocument/2006/relationships/hyperlink" Target="http://www.unity3d.com-/" TargetMode="External"/><Relationship Id="rId2" Type="http://schemas.openxmlformats.org/officeDocument/2006/relationships/hyperlink" Target="http://www.google.co.kr-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.hankyung.com/" TargetMode="External"/><Relationship Id="rId11" Type="http://schemas.openxmlformats.org/officeDocument/2006/relationships/hyperlink" Target="http://www.microsoft.com-/" TargetMode="External"/><Relationship Id="rId5" Type="http://schemas.openxmlformats.org/officeDocument/2006/relationships/hyperlink" Target="http://www.globalswcontest.com/" TargetMode="External"/><Relationship Id="rId10" Type="http://schemas.openxmlformats.org/officeDocument/2006/relationships/hyperlink" Target="http://www.autodesk.co.kr-/" TargetMode="External"/><Relationship Id="rId4" Type="http://schemas.openxmlformats.org/officeDocument/2006/relationships/hyperlink" Target="http://www.oculus.com/" TargetMode="External"/><Relationship Id="rId9" Type="http://schemas.openxmlformats.org/officeDocument/2006/relationships/hyperlink" Target="http://www.youtube.com-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F77EBB-A46F-414D-A641-0FDC9423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7" y="550892"/>
            <a:ext cx="9499605" cy="47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1978" y="798790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6" name="그림 15" descr="C:\Users\woolo_so5omoy\AppData\Local\Microsoft\Windows\INetCache\Content.Word\플레이 설정 기본 UI.PNG">
            <a:extLst>
              <a:ext uri="{FF2B5EF4-FFF2-40B4-BE49-F238E27FC236}">
                <a16:creationId xmlns:a16="http://schemas.microsoft.com/office/drawing/2014/main" id="{D23F388F-BCD9-4735-9459-46011668D3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" y="1417108"/>
            <a:ext cx="7212295" cy="37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A7C227-2D05-4A10-A63C-5740716CF922}"/>
              </a:ext>
            </a:extLst>
          </p:cNvPr>
          <p:cNvSpPr/>
          <p:nvPr/>
        </p:nvSpPr>
        <p:spPr>
          <a:xfrm>
            <a:off x="7338378" y="3406775"/>
            <a:ext cx="4499508" cy="295846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#1.  </a:t>
            </a:r>
            <a:r>
              <a:rPr lang="ko-KR" altLang="en-US" dirty="0">
                <a:solidFill>
                  <a:schemeClr val="tx1"/>
                </a:solidFill>
              </a:rPr>
              <a:t>주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캐릭터 모델 자전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A,X </a:t>
            </a:r>
            <a:r>
              <a:rPr lang="ko-KR" altLang="en-US" dirty="0">
                <a:solidFill>
                  <a:schemeClr val="tx1"/>
                </a:solidFill>
              </a:rPr>
              <a:t>키로 설정 완료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#2. </a:t>
            </a:r>
            <a:r>
              <a:rPr lang="ko-KR" altLang="en-US" dirty="0">
                <a:solidFill>
                  <a:schemeClr val="tx1"/>
                </a:solidFill>
              </a:rPr>
              <a:t>부 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#2-1.  </a:t>
            </a:r>
            <a:r>
              <a:rPr lang="ko-KR" altLang="en-US" dirty="0">
                <a:solidFill>
                  <a:schemeClr val="tx1"/>
                </a:solidFill>
              </a:rPr>
              <a:t>스테이지 정보 </a:t>
            </a:r>
            <a:r>
              <a:rPr lang="en-US" altLang="ko-KR" dirty="0">
                <a:solidFill>
                  <a:schemeClr val="tx1"/>
                </a:solidFill>
              </a:rPr>
              <a:t>A,X</a:t>
            </a:r>
            <a:r>
              <a:rPr lang="ko-KR" altLang="en-US" dirty="0">
                <a:solidFill>
                  <a:schemeClr val="tx1"/>
                </a:solidFill>
              </a:rPr>
              <a:t>로 부가 정부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#2-2. </a:t>
            </a:r>
            <a:r>
              <a:rPr lang="ko-KR" altLang="en-US" dirty="0">
                <a:solidFill>
                  <a:schemeClr val="tx1"/>
                </a:solidFill>
              </a:rPr>
              <a:t>속성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#3. 2-2</a:t>
            </a:r>
            <a:r>
              <a:rPr lang="ko-KR" altLang="en-US" dirty="0">
                <a:solidFill>
                  <a:schemeClr val="tx1"/>
                </a:solidFill>
              </a:rPr>
              <a:t>에서 부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속성의 마법 종류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모형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 descr="C:\Users\woolo_so5omoy\AppData\Local\Microsoft\Windows\INetCache\Content.Word\선택.png">
            <a:extLst>
              <a:ext uri="{FF2B5EF4-FFF2-40B4-BE49-F238E27FC236}">
                <a16:creationId xmlns:a16="http://schemas.microsoft.com/office/drawing/2014/main" id="{02BC803D-3AAA-415F-9D78-6532857EA2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" y="5597525"/>
            <a:ext cx="2272030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설명선 1 8">
            <a:extLst>
              <a:ext uri="{FF2B5EF4-FFF2-40B4-BE49-F238E27FC236}">
                <a16:creationId xmlns:a16="http://schemas.microsoft.com/office/drawing/2014/main" id="{4AB9CBBC-92F4-455E-8BD6-B31AE686570A}"/>
              </a:ext>
            </a:extLst>
          </p:cNvPr>
          <p:cNvSpPr/>
          <p:nvPr/>
        </p:nvSpPr>
        <p:spPr>
          <a:xfrm>
            <a:off x="1863689" y="5915312"/>
            <a:ext cx="1816265" cy="390616"/>
          </a:xfrm>
          <a:custGeom>
            <a:avLst/>
            <a:gdLst>
              <a:gd name="connsiteX0" fmla="*/ 0 w 1481314"/>
              <a:gd name="connsiteY0" fmla="*/ 0 h 390616"/>
              <a:gd name="connsiteX1" fmla="*/ 1481314 w 1481314"/>
              <a:gd name="connsiteY1" fmla="*/ 0 h 390616"/>
              <a:gd name="connsiteX2" fmla="*/ 1481314 w 1481314"/>
              <a:gd name="connsiteY2" fmla="*/ 390616 h 390616"/>
              <a:gd name="connsiteX3" fmla="*/ 0 w 1481314"/>
              <a:gd name="connsiteY3" fmla="*/ 390616 h 390616"/>
              <a:gd name="connsiteX4" fmla="*/ 0 w 1481314"/>
              <a:gd name="connsiteY4" fmla="*/ 0 h 390616"/>
              <a:gd name="connsiteX0" fmla="*/ 5377 w 1481314"/>
              <a:gd name="connsiteY0" fmla="*/ 283290 h 390616"/>
              <a:gd name="connsiteX1" fmla="*/ -773927 w 1481314"/>
              <a:gd name="connsiteY1" fmla="*/ 374452 h 390616"/>
              <a:gd name="connsiteX0" fmla="*/ 427698 w 1909012"/>
              <a:gd name="connsiteY0" fmla="*/ 0 h 390616"/>
              <a:gd name="connsiteX1" fmla="*/ 1909012 w 1909012"/>
              <a:gd name="connsiteY1" fmla="*/ 0 h 390616"/>
              <a:gd name="connsiteX2" fmla="*/ 1909012 w 1909012"/>
              <a:gd name="connsiteY2" fmla="*/ 390616 h 390616"/>
              <a:gd name="connsiteX3" fmla="*/ 427698 w 1909012"/>
              <a:gd name="connsiteY3" fmla="*/ 390616 h 390616"/>
              <a:gd name="connsiteX4" fmla="*/ 427698 w 1909012"/>
              <a:gd name="connsiteY4" fmla="*/ 0 h 390616"/>
              <a:gd name="connsiteX0" fmla="*/ 433075 w 1909012"/>
              <a:gd name="connsiteY0" fmla="*/ 283290 h 390616"/>
              <a:gd name="connsiteX1" fmla="*/ 0 w 1909012"/>
              <a:gd name="connsiteY1" fmla="*/ 330063 h 390616"/>
              <a:gd name="connsiteX0" fmla="*/ 356677 w 1837991"/>
              <a:gd name="connsiteY0" fmla="*/ 0 h 390616"/>
              <a:gd name="connsiteX1" fmla="*/ 1837991 w 1837991"/>
              <a:gd name="connsiteY1" fmla="*/ 0 h 390616"/>
              <a:gd name="connsiteX2" fmla="*/ 1837991 w 1837991"/>
              <a:gd name="connsiteY2" fmla="*/ 390616 h 390616"/>
              <a:gd name="connsiteX3" fmla="*/ 356677 w 1837991"/>
              <a:gd name="connsiteY3" fmla="*/ 390616 h 390616"/>
              <a:gd name="connsiteX4" fmla="*/ 356677 w 1837991"/>
              <a:gd name="connsiteY4" fmla="*/ 0 h 390616"/>
              <a:gd name="connsiteX0" fmla="*/ 362054 w 1837991"/>
              <a:gd name="connsiteY0" fmla="*/ 283290 h 390616"/>
              <a:gd name="connsiteX1" fmla="*/ 0 w 1837991"/>
              <a:gd name="connsiteY1" fmla="*/ 321186 h 39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7991" h="390616" extrusionOk="0">
                <a:moveTo>
                  <a:pt x="356677" y="0"/>
                </a:moveTo>
                <a:lnTo>
                  <a:pt x="1837991" y="0"/>
                </a:lnTo>
                <a:lnTo>
                  <a:pt x="1837991" y="390616"/>
                </a:lnTo>
                <a:lnTo>
                  <a:pt x="356677" y="390616"/>
                </a:lnTo>
                <a:lnTo>
                  <a:pt x="356677" y="0"/>
                </a:lnTo>
                <a:close/>
              </a:path>
              <a:path w="1837991" h="390616" fill="none" extrusionOk="0">
                <a:moveTo>
                  <a:pt x="362054" y="283290"/>
                </a:moveTo>
                <a:cubicBezTo>
                  <a:pt x="102286" y="313677"/>
                  <a:pt x="259768" y="290799"/>
                  <a:pt x="0" y="321186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    포커스활성화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689C75-AD6A-4101-A33C-1BB36401588B}"/>
              </a:ext>
            </a:extLst>
          </p:cNvPr>
          <p:cNvSpPr/>
          <p:nvPr/>
        </p:nvSpPr>
        <p:spPr>
          <a:xfrm>
            <a:off x="6395710" y="501276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E07A5-71D7-4C75-9534-F4312E0E5D45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10/25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865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1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762000" y="5785075"/>
            <a:ext cx="11169650" cy="103229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VR </a:t>
            </a:r>
            <a:r>
              <a:rPr lang="ko-KR" altLang="en-US" dirty="0">
                <a:solidFill>
                  <a:schemeClr val="tx1"/>
                </a:solidFill>
              </a:rPr>
              <a:t>환경임을 감안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를 최소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간략화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간략히 표현하거나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이벤트에 필요한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가 등장하도록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955AE-161D-4D83-8516-0851A8E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7" y="1775579"/>
            <a:ext cx="5477091" cy="30540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4DE5B1-5410-46BF-8BF0-9FD3A9AB9F71}"/>
              </a:ext>
            </a:extLst>
          </p:cNvPr>
          <p:cNvSpPr/>
          <p:nvPr/>
        </p:nvSpPr>
        <p:spPr>
          <a:xfrm>
            <a:off x="5109508" y="49233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BD5148-1432-40D8-957B-FB9A6E3EC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69" y="2251103"/>
            <a:ext cx="2360391" cy="1316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EDF4E7-0B0B-4BB5-9A7C-5D2CC09258E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83" y="3781240"/>
            <a:ext cx="1998973" cy="1387023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C2F592-08A5-48E3-B4CA-8BFD252CC764}"/>
              </a:ext>
            </a:extLst>
          </p:cNvPr>
          <p:cNvSpPr/>
          <p:nvPr/>
        </p:nvSpPr>
        <p:spPr>
          <a:xfrm>
            <a:off x="10482493" y="5233469"/>
            <a:ext cx="1094913" cy="30741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14,15,16,17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21D095-7BA2-4D5F-AE3C-7EB33C377F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39199" y="3649290"/>
            <a:ext cx="3092451" cy="14941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ACCA99-E72C-44FF-9A86-52040AE4837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74" y="1677866"/>
            <a:ext cx="1291118" cy="1936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3C6207-3223-4905-BF9B-3896862D9F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51" y="1677866"/>
            <a:ext cx="1291118" cy="1936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43CC7B-9927-454C-9389-9F517FF13F0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11/25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48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7294" y="7967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E700A-DB89-42EF-A396-D8A68715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07942"/>
            <a:ext cx="11355917" cy="546766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A491C-82FB-4351-814B-22A30607B04B}"/>
              </a:ext>
            </a:extLst>
          </p:cNvPr>
          <p:cNvSpPr/>
          <p:nvPr/>
        </p:nvSpPr>
        <p:spPr>
          <a:xfrm>
            <a:off x="11276140" y="651961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7F1E6-A380-46AA-A5D5-4512C043C38A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12/25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7694" y="983456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특성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EFFEF-1742-407A-99D8-E78AD9E17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567533"/>
            <a:ext cx="3005666" cy="3005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205FD-3B16-41C4-80F6-A76337B11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43" y="143405"/>
            <a:ext cx="3005666" cy="30056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3B60A-F940-4C91-8F6A-760793420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82" y="3471334"/>
            <a:ext cx="3005666" cy="3005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A812C-CB38-468C-B979-9507E4311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82" y="567533"/>
            <a:ext cx="3005666" cy="30056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DEA03A-4B0F-409D-A03F-25304FC86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3471334"/>
            <a:ext cx="3005666" cy="30056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C5B1D5-0E9A-4233-A00E-4D0D9DA297CA}"/>
              </a:ext>
            </a:extLst>
          </p:cNvPr>
          <p:cNvSpPr/>
          <p:nvPr/>
        </p:nvSpPr>
        <p:spPr>
          <a:xfrm>
            <a:off x="237067" y="3048001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마력 </a:t>
            </a:r>
            <a:r>
              <a:rPr lang="ko-KR" altLang="en-US" dirty="0">
                <a:solidFill>
                  <a:schemeClr val="tx1"/>
                </a:solidFill>
              </a:rPr>
              <a:t>발산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C3F955-8A9F-4576-AC7A-4C72B3F516FF}"/>
              </a:ext>
            </a:extLst>
          </p:cNvPr>
          <p:cNvSpPr/>
          <p:nvPr/>
        </p:nvSpPr>
        <p:spPr>
          <a:xfrm>
            <a:off x="162984" y="6053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D4D7A-83CA-4FCC-B5FD-E018FC1FA4CE}"/>
              </a:ext>
            </a:extLst>
          </p:cNvPr>
          <p:cNvSpPr/>
          <p:nvPr/>
        </p:nvSpPr>
        <p:spPr>
          <a:xfrm>
            <a:off x="4947709" y="2624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추적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ED8091-4A2C-469C-9833-B0865A89BAF5}"/>
              </a:ext>
            </a:extLst>
          </p:cNvPr>
          <p:cNvSpPr/>
          <p:nvPr/>
        </p:nvSpPr>
        <p:spPr>
          <a:xfrm>
            <a:off x="9055103" y="2984499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C37DE-CD57-462A-8F49-855955CA2086}"/>
              </a:ext>
            </a:extLst>
          </p:cNvPr>
          <p:cNvSpPr/>
          <p:nvPr/>
        </p:nvSpPr>
        <p:spPr>
          <a:xfrm>
            <a:off x="9055103" y="5990165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AAE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DAD52E-8020-4603-AB2D-569993AC568D}"/>
              </a:ext>
            </a:extLst>
          </p:cNvPr>
          <p:cNvSpPr/>
          <p:nvPr/>
        </p:nvSpPr>
        <p:spPr>
          <a:xfrm>
            <a:off x="11155492" y="6477000"/>
            <a:ext cx="1036508" cy="322575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19,20,21,22,23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C79C56-5C31-4896-A8F5-4A3EF7B97FB7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13/25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63977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15D22-146D-4A2A-A8AB-C2D4A23F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90" y="4553427"/>
            <a:ext cx="21431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FA77B7-D624-45A5-9931-2F2C35FB5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" y="1857852"/>
            <a:ext cx="4792133" cy="2695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62" y="549223"/>
            <a:ext cx="3555555" cy="38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" y="5039201"/>
            <a:ext cx="3905250" cy="11715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AFBFFA-3943-4A31-BBDD-35E21393E060}"/>
              </a:ext>
            </a:extLst>
          </p:cNvPr>
          <p:cNvSpPr/>
          <p:nvPr/>
        </p:nvSpPr>
        <p:spPr>
          <a:xfrm>
            <a:off x="333418" y="454031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757511-0705-409A-A943-CA0D2931FDC6}"/>
              </a:ext>
            </a:extLst>
          </p:cNvPr>
          <p:cNvSpPr/>
          <p:nvPr/>
        </p:nvSpPr>
        <p:spPr>
          <a:xfrm>
            <a:off x="1228906" y="6197667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17ACBC-92DC-4116-88ED-9BD91FCAEED2}"/>
              </a:ext>
            </a:extLst>
          </p:cNvPr>
          <p:cNvSpPr/>
          <p:nvPr/>
        </p:nvSpPr>
        <p:spPr>
          <a:xfrm>
            <a:off x="9244797" y="3966099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275245-747B-41C9-A7A9-72DEFDC28BA4}"/>
              </a:ext>
            </a:extLst>
          </p:cNvPr>
          <p:cNvSpPr/>
          <p:nvPr/>
        </p:nvSpPr>
        <p:spPr>
          <a:xfrm>
            <a:off x="9378607" y="655061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DD3F0-20B1-4069-BBD3-63391B64F73B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14/25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5" y="1524238"/>
            <a:ext cx="3555555" cy="38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E51-17AE-4FBC-91C5-F88B9019255C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77EA8-83E7-403D-AA92-2E4C7F287810}"/>
              </a:ext>
            </a:extLst>
          </p:cNvPr>
          <p:cNvSpPr/>
          <p:nvPr/>
        </p:nvSpPr>
        <p:spPr>
          <a:xfrm>
            <a:off x="4264060" y="1646237"/>
            <a:ext cx="4551466" cy="418440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VR</a:t>
            </a:r>
            <a:r>
              <a:rPr lang="ko-KR" altLang="en-US" dirty="0">
                <a:solidFill>
                  <a:schemeClr val="tx1"/>
                </a:solidFill>
              </a:rPr>
              <a:t> 개발 환경에 유리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200" b="1" dirty="0">
                <a:solidFill>
                  <a:schemeClr val="tx1"/>
                </a:solidFill>
              </a:rPr>
              <a:t>빠른 개발로 각종 공모전에 출품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</a:rPr>
              <a:t>-</a:t>
            </a:r>
            <a:r>
              <a:rPr lang="ko-KR" altLang="en-US" sz="2200" b="1" dirty="0">
                <a:solidFill>
                  <a:schemeClr val="tx1"/>
                </a:solidFill>
              </a:rPr>
              <a:t>중점 타겟</a:t>
            </a:r>
            <a:r>
              <a:rPr lang="en-US" altLang="ko-KR" sz="2200" b="1" dirty="0">
                <a:solidFill>
                  <a:schemeClr val="tx1"/>
                </a:solidFill>
              </a:rPr>
              <a:t>  </a:t>
            </a:r>
            <a:r>
              <a:rPr lang="ko-KR" altLang="en-US" sz="2200" b="1" dirty="0">
                <a:solidFill>
                  <a:schemeClr val="tx1"/>
                </a:solidFill>
              </a:rPr>
              <a:t>글로벌</a:t>
            </a:r>
            <a:r>
              <a:rPr lang="en-US" altLang="ko-KR" sz="2200" b="1" dirty="0">
                <a:solidFill>
                  <a:schemeClr val="tx1"/>
                </a:solidFill>
              </a:rPr>
              <a:t>SW</a:t>
            </a:r>
            <a:r>
              <a:rPr lang="ko-KR" altLang="en-US" sz="2200" b="1" dirty="0">
                <a:solidFill>
                  <a:schemeClr val="tx1"/>
                </a:solidFill>
              </a:rPr>
              <a:t>공모대전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3.  Asset</a:t>
            </a:r>
            <a:r>
              <a:rPr lang="ko-KR" altLang="en-US" dirty="0">
                <a:solidFill>
                  <a:schemeClr val="tx1"/>
                </a:solidFill>
              </a:rPr>
              <a:t> 스토어 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다양한 리소스의 활용으로 단순히 게임 개발이 아닌 완성도 높은 게임 구현을 목표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28AD8-9CFC-4D6A-8595-3AD05DC5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56" y="2516075"/>
            <a:ext cx="3070749" cy="41844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88F5B2-A369-4327-8C01-1AB9D9F2937F}"/>
              </a:ext>
            </a:extLst>
          </p:cNvPr>
          <p:cNvSpPr/>
          <p:nvPr/>
        </p:nvSpPr>
        <p:spPr>
          <a:xfrm>
            <a:off x="3058260" y="479172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E034A-C3E1-4A8C-81E5-D0982E753E53}"/>
              </a:ext>
            </a:extLst>
          </p:cNvPr>
          <p:cNvSpPr/>
          <p:nvPr/>
        </p:nvSpPr>
        <p:spPr>
          <a:xfrm>
            <a:off x="11376315" y="6602004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ADA39-5106-4EB3-962A-E8EEEBD19F9E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15/25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968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9C8C44-9294-473B-84AF-60011FC8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2" y="3016933"/>
            <a:ext cx="5633977" cy="36620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" y="1838801"/>
            <a:ext cx="390525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3B323-8B87-4402-B459-1FFF1C244E47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D8B1E4-078E-4451-A9B3-419DC550332A}"/>
              </a:ext>
            </a:extLst>
          </p:cNvPr>
          <p:cNvSpPr/>
          <p:nvPr/>
        </p:nvSpPr>
        <p:spPr>
          <a:xfrm>
            <a:off x="3965743" y="1348391"/>
            <a:ext cx="4524834" cy="32453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과내 커리큘럼을 새로운 플랫폼에 적용 시키는 시도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최신 장비에 대한 학습을 병행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미래 개발자로서 앞서 나간다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새로운 환경에서 개발 시 고려 사항에 대해 안목을 높임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500" b="1" dirty="0">
                <a:solidFill>
                  <a:schemeClr val="tx1"/>
                </a:solidFill>
              </a:rPr>
              <a:t>개발의 즐거움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A433A-8247-4ED6-BBFB-90ECAAE4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4" y="4774018"/>
            <a:ext cx="4648200" cy="1905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8C262-05DE-4B98-87D8-118D7A2365F5}"/>
              </a:ext>
            </a:extLst>
          </p:cNvPr>
          <p:cNvSpPr/>
          <p:nvPr/>
        </p:nvSpPr>
        <p:spPr>
          <a:xfrm>
            <a:off x="654374" y="301693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9AC6D6-E08C-45D4-BFA8-9B2F02931408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69A009-702B-48EC-B807-340942D2CA71}"/>
              </a:ext>
            </a:extLst>
          </p:cNvPr>
          <p:cNvSpPr/>
          <p:nvPr/>
        </p:nvSpPr>
        <p:spPr>
          <a:xfrm>
            <a:off x="11292839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F31E6-2D26-42FA-8541-4CDC1CF5A33D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16/25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726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6EA65E-246D-4CF6-82CE-3DA58FA4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5" y="3860627"/>
            <a:ext cx="4311902" cy="27369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6924115" y="647378"/>
            <a:ext cx="4105835" cy="105789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7141005" y="913844"/>
            <a:ext cx="367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메모리 풀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compareTag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CoRutine</a:t>
            </a:r>
            <a:r>
              <a:rPr lang="ko-KR" altLang="en-US" sz="1400" b="1" dirty="0"/>
              <a:t>를 활용한 효과적 오브젝트 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8FA95-EF7C-4325-B863-51A6633BF34C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최적화 기법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08067-D5F8-4158-9764-B1E1AF2CA390}"/>
              </a:ext>
            </a:extLst>
          </p:cNvPr>
          <p:cNvSpPr/>
          <p:nvPr/>
        </p:nvSpPr>
        <p:spPr>
          <a:xfrm>
            <a:off x="6924115" y="1962019"/>
            <a:ext cx="2388141" cy="78968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5DA18-D901-43CB-90E6-7101B06F51A9}"/>
              </a:ext>
            </a:extLst>
          </p:cNvPr>
          <p:cNvSpPr txBox="1"/>
          <p:nvPr/>
        </p:nvSpPr>
        <p:spPr>
          <a:xfrm>
            <a:off x="7141005" y="2228486"/>
            <a:ext cx="238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오브젝트 </a:t>
            </a:r>
            <a:r>
              <a:rPr lang="en-US" altLang="ko-KR" sz="1400" b="1" dirty="0"/>
              <a:t>combine</a:t>
            </a:r>
          </a:p>
          <a:p>
            <a:r>
              <a:rPr lang="ko-KR" altLang="en-US" sz="1400" b="1" dirty="0"/>
              <a:t> 드로우콜을 최적화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A782FF-1066-48F2-9541-A4A508CCA93B}"/>
              </a:ext>
            </a:extLst>
          </p:cNvPr>
          <p:cNvSpPr/>
          <p:nvPr/>
        </p:nvSpPr>
        <p:spPr>
          <a:xfrm>
            <a:off x="6201690" y="3286384"/>
            <a:ext cx="1724497" cy="77060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F6EE4-C968-4D36-AD3E-A1EE0F687099}"/>
              </a:ext>
            </a:extLst>
          </p:cNvPr>
          <p:cNvSpPr txBox="1"/>
          <p:nvPr/>
        </p:nvSpPr>
        <p:spPr>
          <a:xfrm>
            <a:off x="6418580" y="3552850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프러스텀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2F971C-6E81-4F64-930A-3E0A3BE30E68}"/>
              </a:ext>
            </a:extLst>
          </p:cNvPr>
          <p:cNvSpPr/>
          <p:nvPr/>
        </p:nvSpPr>
        <p:spPr>
          <a:xfrm>
            <a:off x="571470" y="3062270"/>
            <a:ext cx="1803287" cy="74669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E5B12-F065-4A3A-B0AF-2D2EC37E9548}"/>
              </a:ext>
            </a:extLst>
          </p:cNvPr>
          <p:cNvSpPr txBox="1"/>
          <p:nvPr/>
        </p:nvSpPr>
        <p:spPr>
          <a:xfrm>
            <a:off x="819595" y="3288603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오클루젼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111876-284D-47C0-A295-C093CD93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3" y="3920125"/>
            <a:ext cx="4623657" cy="2878881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C54BE10-3A03-46C5-99A4-6E832B4C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D56DC1-AEC9-4A38-9CB1-51F375926B98}"/>
              </a:ext>
            </a:extLst>
          </p:cNvPr>
          <p:cNvSpPr/>
          <p:nvPr/>
        </p:nvSpPr>
        <p:spPr>
          <a:xfrm>
            <a:off x="169960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025C9A-A7EE-49B2-929A-F032182F2640}"/>
              </a:ext>
            </a:extLst>
          </p:cNvPr>
          <p:cNvSpPr/>
          <p:nvPr/>
        </p:nvSpPr>
        <p:spPr>
          <a:xfrm>
            <a:off x="9529147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98A9F-B785-4396-BBF2-B60717A802E5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17/25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368311" y="5675551"/>
            <a:ext cx="2952775" cy="991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368311" y="5675551"/>
            <a:ext cx="2952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둠형 환경 조성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강현웅</a:t>
            </a:r>
            <a:endParaRPr lang="en-US" altLang="ko-KR" sz="1200" dirty="0"/>
          </a:p>
          <a:p>
            <a:r>
              <a:rPr lang="ko-KR" altLang="en-US" sz="1200" dirty="0"/>
              <a:t>둠형 환경을 통해 플레이어는 거대한 공간을 느끼지만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랜더링은</a:t>
            </a:r>
            <a:r>
              <a:rPr lang="ko-KR" altLang="en-US" sz="1200" dirty="0"/>
              <a:t> 효과적으로 구현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D83DB-CCB7-442B-8907-16ED5B1513FB}"/>
              </a:ext>
            </a:extLst>
          </p:cNvPr>
          <p:cNvSpPr/>
          <p:nvPr/>
        </p:nvSpPr>
        <p:spPr>
          <a:xfrm>
            <a:off x="832456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효과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0A7EF-9E5B-4265-846C-992EA673D84A}"/>
              </a:ext>
            </a:extLst>
          </p:cNvPr>
          <p:cNvSpPr/>
          <p:nvPr/>
        </p:nvSpPr>
        <p:spPr>
          <a:xfrm>
            <a:off x="5200793" y="2890997"/>
            <a:ext cx="3352801" cy="123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F3489-2DF7-491F-B2AD-7A2E34BF3E45}"/>
              </a:ext>
            </a:extLst>
          </p:cNvPr>
          <p:cNvSpPr txBox="1"/>
          <p:nvPr/>
        </p:nvSpPr>
        <p:spPr>
          <a:xfrm>
            <a:off x="5200794" y="2890996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블랜딩과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파티클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전현우</a:t>
            </a:r>
            <a:endParaRPr lang="en-US" altLang="ko-KR" sz="1200" dirty="0"/>
          </a:p>
          <a:p>
            <a:r>
              <a:rPr lang="ko-KR" altLang="en-US" sz="1200" dirty="0"/>
              <a:t>무작위한 방식으로 움직이는 입자들의 집합을 모형화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물이나 유리등 반투명 물체를 그리기 위한 적용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306BB-3CB8-4665-8FB7-D4D775D5E5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1" y="2208583"/>
            <a:ext cx="4204421" cy="26191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1E9B37-F255-43F2-AA53-7F044F5A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73" y="4367117"/>
            <a:ext cx="3987443" cy="2242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231601-9226-4B17-AE41-B9E9C4CB6A54}"/>
              </a:ext>
            </a:extLst>
          </p:cNvPr>
          <p:cNvSpPr/>
          <p:nvPr/>
        </p:nvSpPr>
        <p:spPr>
          <a:xfrm>
            <a:off x="443446" y="522438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38E85B-19F7-475B-AA37-FFE76A664217}"/>
              </a:ext>
            </a:extLst>
          </p:cNvPr>
          <p:cNvSpPr/>
          <p:nvPr/>
        </p:nvSpPr>
        <p:spPr>
          <a:xfrm>
            <a:off x="3879623" y="617289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C4EC51-AC75-4206-8D85-57FE71999769}"/>
              </a:ext>
            </a:extLst>
          </p:cNvPr>
          <p:cNvSpPr/>
          <p:nvPr/>
        </p:nvSpPr>
        <p:spPr>
          <a:xfrm>
            <a:off x="9071746" y="2499602"/>
            <a:ext cx="2885646" cy="156451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8D1D1-F518-4F39-8693-4985422845CA}"/>
              </a:ext>
            </a:extLst>
          </p:cNvPr>
          <p:cNvSpPr txBox="1"/>
          <p:nvPr/>
        </p:nvSpPr>
        <p:spPr>
          <a:xfrm>
            <a:off x="9398282" y="2766069"/>
            <a:ext cx="219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IOCP </a:t>
            </a:r>
            <a:r>
              <a:rPr lang="ko-KR" altLang="en-US" sz="1200" dirty="0"/>
              <a:t>소켓 입출력 모델을 활용한 다중 접속 서버 구현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데드레커닝을</a:t>
            </a:r>
            <a:r>
              <a:rPr lang="ko-KR" altLang="en-US" sz="1200" dirty="0"/>
              <a:t> 이용한 이동 처리 숙달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6678AF-3809-474F-94B9-81481243A14C}"/>
              </a:ext>
            </a:extLst>
          </p:cNvPr>
          <p:cNvSpPr/>
          <p:nvPr/>
        </p:nvSpPr>
        <p:spPr>
          <a:xfrm>
            <a:off x="9511072" y="1560809"/>
            <a:ext cx="120970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네트워크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C4F94-4E74-4AAD-95A5-6297B4E7FC1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18/25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-VR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1005973" y="1708383"/>
            <a:ext cx="3459664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1222862" y="1974850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오큘러스</a:t>
            </a:r>
            <a:r>
              <a:rPr lang="ko-KR" altLang="en-US" sz="1400" b="1" dirty="0"/>
              <a:t> 터치를 이용한 모션 컨트롤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0A329-32AA-4BF4-81E3-8AED6A3CCB75}"/>
              </a:ext>
            </a:extLst>
          </p:cNvPr>
          <p:cNvSpPr/>
          <p:nvPr/>
        </p:nvSpPr>
        <p:spPr>
          <a:xfrm>
            <a:off x="2553201" y="5657342"/>
            <a:ext cx="2067609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1C73-57EC-4D10-A06F-FAAB5364AA54}"/>
              </a:ext>
            </a:extLst>
          </p:cNvPr>
          <p:cNvSpPr txBox="1"/>
          <p:nvPr/>
        </p:nvSpPr>
        <p:spPr>
          <a:xfrm>
            <a:off x="2727989" y="5923809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VR </a:t>
            </a:r>
            <a:r>
              <a:rPr lang="ko-KR" altLang="en-US" sz="1400" b="1" dirty="0"/>
              <a:t>인지 부조화 완화</a:t>
            </a:r>
            <a:endParaRPr lang="en-US" altLang="ko-KR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AC6B9-FD86-41BB-ACCF-0E06EB6E84E4}"/>
              </a:ext>
            </a:extLst>
          </p:cNvPr>
          <p:cNvSpPr/>
          <p:nvPr/>
        </p:nvSpPr>
        <p:spPr>
          <a:xfrm>
            <a:off x="7494152" y="1677689"/>
            <a:ext cx="4105835" cy="7590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1C084-D750-45C8-B7C2-5A43A4E1EF01}"/>
              </a:ext>
            </a:extLst>
          </p:cNvPr>
          <p:cNvSpPr txBox="1"/>
          <p:nvPr/>
        </p:nvSpPr>
        <p:spPr>
          <a:xfrm>
            <a:off x="7711042" y="1944156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룸스케일</a:t>
            </a:r>
            <a:r>
              <a:rPr lang="ko-KR" altLang="en-US" sz="1400" b="1" dirty="0"/>
              <a:t> 구성에 대한 효과적 비전 제시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43562-973F-4936-A650-876AD60D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52" y="2703161"/>
            <a:ext cx="3826309" cy="254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E832F6-D491-4F92-8191-0B3D86C7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4" y="5344006"/>
            <a:ext cx="3580412" cy="1467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2CAA71-A0B4-4D22-8B54-EF98FFD8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" y="2852875"/>
            <a:ext cx="4441797" cy="24118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4B4942-9E84-4BD3-958F-9B8BACB9147B}"/>
              </a:ext>
            </a:extLst>
          </p:cNvPr>
          <p:cNvSpPr/>
          <p:nvPr/>
        </p:nvSpPr>
        <p:spPr>
          <a:xfrm>
            <a:off x="8490036" y="650352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CA0CC3-BF24-499D-958C-3BEAC9227053}"/>
              </a:ext>
            </a:extLst>
          </p:cNvPr>
          <p:cNvSpPr/>
          <p:nvPr/>
        </p:nvSpPr>
        <p:spPr>
          <a:xfrm>
            <a:off x="397893" y="527524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26D60C-531F-4A51-A6FF-26796027F247}"/>
              </a:ext>
            </a:extLst>
          </p:cNvPr>
          <p:cNvSpPr/>
          <p:nvPr/>
        </p:nvSpPr>
        <p:spPr>
          <a:xfrm>
            <a:off x="10579573" y="526477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33398-6E8F-4171-A896-C14376DBD544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19/25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6009"/>
            <a:ext cx="10515600" cy="132556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7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목차</a:t>
            </a:r>
            <a:endParaRPr lang="en-US" altLang="ko-KR" sz="7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2000" y="2333685"/>
            <a:ext cx="5116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연구 목적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개요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소개 및 특징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방법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환경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기술적 요소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중점 연구 분야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타 게임과의 비교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일정 및 역할 분담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77A5D-1CEB-4F8D-A4E5-D248D0ADAA4A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2/25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40AEF7-CEE0-4A06-A328-1CD6223D7DF9}"/>
              </a:ext>
            </a:extLst>
          </p:cNvPr>
          <p:cNvSpPr/>
          <p:nvPr/>
        </p:nvSpPr>
        <p:spPr>
          <a:xfrm>
            <a:off x="5565802" y="2745709"/>
            <a:ext cx="4105835" cy="1470692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-AI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888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BTS</a:t>
            </a:r>
            <a:r>
              <a:rPr lang="ko-KR" altLang="en-US" sz="1400" b="1" dirty="0"/>
              <a:t> 패턴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동작 나무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활용한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인공지능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200" dirty="0"/>
              <a:t>패턴을 활용하여 </a:t>
            </a:r>
            <a:r>
              <a:rPr lang="en-US" altLang="ko-KR" sz="1200" dirty="0"/>
              <a:t>AI</a:t>
            </a:r>
            <a:r>
              <a:rPr lang="ko-KR" altLang="en-US" sz="1200" dirty="0"/>
              <a:t>를 효과적으로 제어하며 </a:t>
            </a:r>
            <a:r>
              <a:rPr lang="en-US" altLang="ko-KR" sz="1200" dirty="0"/>
              <a:t>AI</a:t>
            </a:r>
            <a:r>
              <a:rPr lang="ko-KR" altLang="en-US" sz="1200" dirty="0"/>
              <a:t>의 공격 패턴을 다채롭게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상황에 따른 적절한 반응을 마련한다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CA192-BEF4-41B5-9547-65321D31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1597580"/>
            <a:ext cx="4861438" cy="52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74E27-7BC2-4A9B-B51D-C3922D0A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27" y="4447042"/>
            <a:ext cx="5905500" cy="2324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7D35EB-AB1B-4928-9CAF-4859B28A4133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5C6920-8FAA-4F7C-9177-8963EEABDB71}"/>
              </a:ext>
            </a:extLst>
          </p:cNvPr>
          <p:cNvSpPr/>
          <p:nvPr/>
        </p:nvSpPr>
        <p:spPr>
          <a:xfrm>
            <a:off x="11405120" y="419104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5E5A8-A3CA-447D-8266-5D648783944F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6361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게임과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BD0948-5332-4F4B-9B4E-F4C90D85FDA8}"/>
              </a:ext>
            </a:extLst>
          </p:cNvPr>
          <p:cNvSpPr/>
          <p:nvPr/>
        </p:nvSpPr>
        <p:spPr>
          <a:xfrm>
            <a:off x="3812380" y="1354667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졸업 작품의 단조로운 플레이 방식 타파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4CDDA4-A380-406F-B771-2FD0104D8B0D}"/>
              </a:ext>
            </a:extLst>
          </p:cNvPr>
          <p:cNvSpPr/>
          <p:nvPr/>
        </p:nvSpPr>
        <p:spPr>
          <a:xfrm>
            <a:off x="3812380" y="2807229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모션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마법진을 그리는 새로운 전투 방식 도입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9ABDE-CBB9-448C-9A12-95916E75A832}"/>
              </a:ext>
            </a:extLst>
          </p:cNvPr>
          <p:cNvSpPr/>
          <p:nvPr/>
        </p:nvSpPr>
        <p:spPr>
          <a:xfrm>
            <a:off x="3812380" y="4259791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전 설정을 통해 유저 선택에 따른 전략적인 플레이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D18E0A-01D1-4F9A-8CCC-0C9106F30302}"/>
              </a:ext>
            </a:extLst>
          </p:cNvPr>
          <p:cNvSpPr/>
          <p:nvPr/>
        </p:nvSpPr>
        <p:spPr>
          <a:xfrm>
            <a:off x="3812380" y="5712353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효과를 통해 시각적 효과 극대화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4D2A0-A541-4474-B0F7-36FC8B978944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21/25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6875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235E-669E-4E5B-8C97-847EC640FC84}"/>
              </a:ext>
            </a:extLst>
          </p:cNvPr>
          <p:cNvSpPr/>
          <p:nvPr/>
        </p:nvSpPr>
        <p:spPr>
          <a:xfrm>
            <a:off x="1806036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전현우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C2D4A7-8513-4847-B566-F3A1AB3DF5EE}"/>
              </a:ext>
            </a:extLst>
          </p:cNvPr>
          <p:cNvSpPr/>
          <p:nvPr/>
        </p:nvSpPr>
        <p:spPr>
          <a:xfrm>
            <a:off x="8850809" y="3062378"/>
            <a:ext cx="1702920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1D432-71DE-4C36-9152-6055800F6827}"/>
              </a:ext>
            </a:extLst>
          </p:cNvPr>
          <p:cNvSpPr/>
          <p:nvPr/>
        </p:nvSpPr>
        <p:spPr>
          <a:xfrm>
            <a:off x="5328423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강현웅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BD5BFB5A-9D4C-4A16-BE71-9CC0B2867CFD}"/>
              </a:ext>
            </a:extLst>
          </p:cNvPr>
          <p:cNvSpPr/>
          <p:nvPr/>
        </p:nvSpPr>
        <p:spPr>
          <a:xfrm>
            <a:off x="1202791" y="4192436"/>
            <a:ext cx="2776498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스테이지 레벨디자인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알고리즘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오큘러스</a:t>
            </a:r>
            <a:r>
              <a:rPr lang="ko-KR" altLang="en-US" sz="1600" dirty="0">
                <a:solidFill>
                  <a:schemeClr val="tx1"/>
                </a:solidFill>
              </a:rPr>
              <a:t> 환경 구축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블랜딩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시스템 기획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0F7919F3-EEF5-4EC0-92FD-ACC4292AC08D}"/>
              </a:ext>
            </a:extLst>
          </p:cNvPr>
          <p:cNvSpPr/>
          <p:nvPr/>
        </p:nvSpPr>
        <p:spPr>
          <a:xfrm>
            <a:off x="4785757" y="4192435"/>
            <a:ext cx="265533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둠형 환경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애니메이션 컨트롤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23">
            <a:extLst>
              <a:ext uri="{FF2B5EF4-FFF2-40B4-BE49-F238E27FC236}">
                <a16:creationId xmlns:a16="http://schemas.microsoft.com/office/drawing/2014/main" id="{B280C784-C068-47FD-A24A-8212F8741F67}"/>
              </a:ext>
            </a:extLst>
          </p:cNvPr>
          <p:cNvSpPr/>
          <p:nvPr/>
        </p:nvSpPr>
        <p:spPr>
          <a:xfrm>
            <a:off x="8187471" y="4192437"/>
            <a:ext cx="301392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그래픽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컨텐츠 기획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맵 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임팩트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각종 리소스 수집 및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D824E89-30E3-47D4-AAC6-6360A4EA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03D65-9BFF-49E5-886A-F9B8C0659DF2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22/25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C40B475-745D-41E0-A5B3-DEB8258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C2739-9E39-4691-97F3-A2E0A6826431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23/25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F395CE-EF0E-400E-9B0D-AEB8A0A2B3BA}"/>
              </a:ext>
            </a:extLst>
          </p:cNvPr>
          <p:cNvSpPr/>
          <p:nvPr/>
        </p:nvSpPr>
        <p:spPr>
          <a:xfrm>
            <a:off x="3812380" y="1354667"/>
            <a:ext cx="5551754" cy="51826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www.google.co.kr-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1, 7, 14, 30, 35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www.slideshare.net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2, 15, 17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기획 김민정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3, 4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제작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5,8,9,10,11,12,13,16,19,20,21,22,23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www.oculus.com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6, 18, 25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www.globalswcontest.com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http://news.hankyung.com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29, 30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http://www.techholic.co.kr-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http://www.chadvernon.com-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33, 34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www.youtube.com-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31, 32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www.autodesk.co.kr-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www.microsoft.com-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www.unity3d.com-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[Unity AI Game Programming-Second Edition]-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7BFAD-49F1-4B05-BBC0-28D3311731DD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25/25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1646238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1939512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F684-3A90-4589-8186-3389E6CBC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7" y="4266612"/>
            <a:ext cx="4146550" cy="2148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E8AB0E-A3DC-438B-B7EA-174A253BE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861137"/>
            <a:ext cx="4146550" cy="285519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3F4490-6185-4262-847F-AB474BDFF85C}"/>
              </a:ext>
            </a:extLst>
          </p:cNvPr>
          <p:cNvSpPr/>
          <p:nvPr/>
        </p:nvSpPr>
        <p:spPr>
          <a:xfrm>
            <a:off x="5203485" y="4199138"/>
            <a:ext cx="2237666" cy="251719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우리가 원하는 </a:t>
            </a:r>
            <a:r>
              <a:rPr lang="en-US" altLang="ko-KR" dirty="0">
                <a:solidFill>
                  <a:schemeClr val="tx1"/>
                </a:solidFill>
              </a:rPr>
              <a:t>VR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D3393F34-75C4-4FF0-9EF5-0E8214ED3A60}"/>
              </a:ext>
            </a:extLst>
          </p:cNvPr>
          <p:cNvSpPr/>
          <p:nvPr/>
        </p:nvSpPr>
        <p:spPr>
          <a:xfrm>
            <a:off x="572489" y="3568089"/>
            <a:ext cx="4791562" cy="354590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16A320-470D-448A-AFA3-C817280ACB5B}"/>
              </a:ext>
            </a:extLst>
          </p:cNvPr>
          <p:cNvSpPr/>
          <p:nvPr/>
        </p:nvSpPr>
        <p:spPr>
          <a:xfrm>
            <a:off x="827287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DE9FE-7C61-4745-AADE-4D389D6C41B2}"/>
              </a:ext>
            </a:extLst>
          </p:cNvPr>
          <p:cNvSpPr/>
          <p:nvPr/>
        </p:nvSpPr>
        <p:spPr>
          <a:xfrm>
            <a:off x="7670799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D47B2-02D8-451C-9412-5C86A119D951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3/25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999130"/>
              </p:ext>
            </p:extLst>
          </p:nvPr>
        </p:nvGraphicFramePr>
        <p:xfrm>
          <a:off x="5960345" y="2484559"/>
          <a:ext cx="4925683" cy="40207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lift, Oculus touch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40A4C-88F0-4418-AF18-D4F72A49D6F9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 및 특징</a:t>
            </a:r>
            <a:r>
              <a:rPr lang="en-US" altLang="ko-KR" sz="1800" dirty="0"/>
              <a:t>-</a:t>
            </a:r>
            <a:r>
              <a:rPr lang="ko-KR" altLang="en-US" sz="2000" dirty="0"/>
              <a:t>스토리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828865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279849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643683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2087" y="1646238"/>
            <a:ext cx="5189420" cy="242848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188953"/>
            <a:ext cx="4078373" cy="139214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 flipV="1">
            <a:off x="5841507" y="2671910"/>
            <a:ext cx="986398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4885024"/>
            <a:ext cx="884106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5A9452-3CE7-48FD-8C54-CFE0943405FF}"/>
              </a:ext>
            </a:extLst>
          </p:cNvPr>
          <p:cNvSpPr/>
          <p:nvPr/>
        </p:nvSpPr>
        <p:spPr>
          <a:xfrm>
            <a:off x="10574969" y="3607765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1FE4E1-CB89-40AE-B568-B573738DB7DF}"/>
              </a:ext>
            </a:extLst>
          </p:cNvPr>
          <p:cNvSpPr/>
          <p:nvPr/>
        </p:nvSpPr>
        <p:spPr>
          <a:xfrm>
            <a:off x="11029950" y="6113031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031982-0CC5-48D6-A9B7-DFAB9B82A5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06" y="5852244"/>
            <a:ext cx="5920740" cy="89916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121995-2739-4245-BFC9-E3CAFF803676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4EB7F4A-E674-49E4-A316-6DA52A60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B1C0F-8C59-4462-B9DE-7C6F7BF660E1}"/>
              </a:ext>
            </a:extLst>
          </p:cNvPr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6FAC2E-732A-4DCC-A9DC-778C73C10161}"/>
              </a:ext>
            </a:extLst>
          </p:cNvPr>
          <p:cNvSpPr/>
          <p:nvPr/>
        </p:nvSpPr>
        <p:spPr>
          <a:xfrm>
            <a:off x="8548349" y="3841767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EFDAC5-F7C7-4FD0-BC7D-2C26CA56A843}"/>
              </a:ext>
            </a:extLst>
          </p:cNvPr>
          <p:cNvSpPr/>
          <p:nvPr/>
        </p:nvSpPr>
        <p:spPr>
          <a:xfrm>
            <a:off x="10457793" y="6421821"/>
            <a:ext cx="679249" cy="2432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6,7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551B20-9361-42F9-8349-676511754305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E3143EB-8D83-4531-9864-4CFB58810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4" y="4153140"/>
            <a:ext cx="3752490" cy="2501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20D192-0E42-45EA-8431-08CCDFDA5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4" y="1417638"/>
            <a:ext cx="3777797" cy="251853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964A78-0702-4EFB-91CB-4DA64AB15298}"/>
              </a:ext>
            </a:extLst>
          </p:cNvPr>
          <p:cNvSpPr/>
          <p:nvPr/>
        </p:nvSpPr>
        <p:spPr>
          <a:xfrm>
            <a:off x="5130065" y="1968902"/>
            <a:ext cx="5189420" cy="132556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r>
              <a:rPr lang="ko-KR" altLang="ko-KR" b="1" dirty="0">
                <a:solidFill>
                  <a:schemeClr val="tx1"/>
                </a:solidFill>
              </a:rPr>
              <a:t>타겟 추적 모드</a:t>
            </a:r>
          </a:p>
          <a:p>
            <a:r>
              <a:rPr lang="ko-KR" altLang="ko-KR" dirty="0">
                <a:solidFill>
                  <a:schemeClr val="tx1"/>
                </a:solidFill>
              </a:rPr>
              <a:t>플레이어를 향한 공격을 무시하고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선택된 타겟을 목표물로 하여 마법 스킬을 발동한다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37E7F1-4402-4236-B629-5091D966EBAF}"/>
              </a:ext>
            </a:extLst>
          </p:cNvPr>
          <p:cNvSpPr/>
          <p:nvPr/>
        </p:nvSpPr>
        <p:spPr>
          <a:xfrm>
            <a:off x="5130065" y="4413370"/>
            <a:ext cx="518942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공격 대응 모드</a:t>
            </a:r>
          </a:p>
          <a:p>
            <a:r>
              <a:rPr lang="ko-KR" altLang="ko-KR" dirty="0">
                <a:solidFill>
                  <a:schemeClr val="tx1"/>
                </a:solidFill>
              </a:rPr>
              <a:t>마법 공격의 타겟이 현재 플레이어를 향한 공격을 우선으로 판단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해당 공격을 맞받아쳐 상쇄시키는 모드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동일 수준 이상의 스킬을 발동시켜야 상쇄되며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플레이어를 향한 공격이 없을 시 타겟을 목표물로 하여 마법 스킬 발동한다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6C115C6-5CCF-444D-A587-9D1C5679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4181" y="5344478"/>
            <a:ext cx="201588" cy="254684"/>
          </a:xfrm>
        </p:spPr>
        <p:txBody>
          <a:bodyPr/>
          <a:lstStyle/>
          <a:p>
            <a:fld id="{E0D61D40-3414-4F4D-B0B1-3659C2BF8573}" type="slidenum">
              <a:rPr lang="ko-KR" altLang="en-US" smtClean="0">
                <a:solidFill>
                  <a:srgbClr val="6699FF"/>
                </a:solidFill>
              </a:rPr>
              <a:t>7</a:t>
            </a:fld>
            <a:endParaRPr lang="ko-KR" altLang="en-US" dirty="0">
              <a:solidFill>
                <a:srgbClr val="6699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7EE4F0-7147-4F29-AD2A-A9DCEB766EBE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B95C67-986A-41FD-90E5-48412BC9E3F3}"/>
              </a:ext>
            </a:extLst>
          </p:cNvPr>
          <p:cNvSpPr/>
          <p:nvPr/>
        </p:nvSpPr>
        <p:spPr>
          <a:xfrm>
            <a:off x="8102683" y="2192784"/>
            <a:ext cx="1429304" cy="19086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수직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보조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변경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494" y="859166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3104553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09C18B-F788-4D02-9641-67FA8245F652}"/>
              </a:ext>
            </a:extLst>
          </p:cNvPr>
          <p:cNvCxnSpPr>
            <a:cxnSpLocks/>
          </p:cNvCxnSpPr>
          <p:nvPr/>
        </p:nvCxnSpPr>
        <p:spPr>
          <a:xfrm>
            <a:off x="8292811" y="2772423"/>
            <a:ext cx="4705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49FF2A-57B3-4336-9E88-1E879B5E89B8}"/>
              </a:ext>
            </a:extLst>
          </p:cNvPr>
          <p:cNvCxnSpPr>
            <a:cxnSpLocks/>
          </p:cNvCxnSpPr>
          <p:nvPr/>
        </p:nvCxnSpPr>
        <p:spPr>
          <a:xfrm>
            <a:off x="8292811" y="3239981"/>
            <a:ext cx="470516" cy="0"/>
          </a:xfrm>
          <a:prstGeom prst="line">
            <a:avLst/>
          </a:prstGeom>
          <a:ln w="76200">
            <a:solidFill>
              <a:srgbClr val="00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296AEC-C83C-4225-9831-AEA922CFD324}"/>
              </a:ext>
            </a:extLst>
          </p:cNvPr>
          <p:cNvCxnSpPr>
            <a:cxnSpLocks/>
          </p:cNvCxnSpPr>
          <p:nvPr/>
        </p:nvCxnSpPr>
        <p:spPr>
          <a:xfrm>
            <a:off x="8292811" y="3707538"/>
            <a:ext cx="470516" cy="0"/>
          </a:xfrm>
          <a:prstGeom prst="line">
            <a:avLst/>
          </a:prstGeom>
          <a:ln w="76200">
            <a:solidFill>
              <a:srgbClr val="00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A3A7C97-6580-4FB9-B9A0-C1E144F3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12" y="1228498"/>
            <a:ext cx="5738459" cy="5629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B964A2-AAAC-42BF-B2B9-B66CD619BDF7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8/25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7E614E4-5F94-4C45-9323-5B7C78B6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01" y="4898090"/>
            <a:ext cx="2785902" cy="18572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648070" y="2028296"/>
            <a:ext cx="887767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4734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등장 요소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177553" y="2028297"/>
            <a:ext cx="135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캐릭터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E64D4-0E68-4382-83B3-E14A2201988E}"/>
              </a:ext>
            </a:extLst>
          </p:cNvPr>
          <p:cNvSpPr/>
          <p:nvPr/>
        </p:nvSpPr>
        <p:spPr>
          <a:xfrm>
            <a:off x="4626642" y="2028295"/>
            <a:ext cx="1146701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8C51E-C411-497A-AE1F-A25BBACB34CF}"/>
              </a:ext>
            </a:extLst>
          </p:cNvPr>
          <p:cNvSpPr txBox="1"/>
          <p:nvPr/>
        </p:nvSpPr>
        <p:spPr>
          <a:xfrm>
            <a:off x="4528988" y="2028296"/>
            <a:ext cx="98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맵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35ECD-FFFC-4B21-A326-3E7D7D1D8CD5}"/>
              </a:ext>
            </a:extLst>
          </p:cNvPr>
          <p:cNvSpPr/>
          <p:nvPr/>
        </p:nvSpPr>
        <p:spPr>
          <a:xfrm>
            <a:off x="8335170" y="2030719"/>
            <a:ext cx="2081679" cy="366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858B3-4877-4F87-B8CE-48652835E221}"/>
              </a:ext>
            </a:extLst>
          </p:cNvPr>
          <p:cNvSpPr txBox="1"/>
          <p:nvPr/>
        </p:nvSpPr>
        <p:spPr>
          <a:xfrm>
            <a:off x="7864653" y="2040624"/>
            <a:ext cx="27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등장 오브젝트의 수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38B617-1346-4F17-90ED-013CC8C69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44737"/>
              </p:ext>
            </p:extLst>
          </p:nvPr>
        </p:nvGraphicFramePr>
        <p:xfrm>
          <a:off x="0" y="2602460"/>
          <a:ext cx="271656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1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027648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9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165cm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5791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 프레임 당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이동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827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52C06F6-4EE5-4117-8071-8869DE32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51510"/>
              </p:ext>
            </p:extLst>
          </p:nvPr>
        </p:nvGraphicFramePr>
        <p:xfrm>
          <a:off x="4528988" y="2683086"/>
          <a:ext cx="2466513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978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49253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128*128(1m)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C4118B-0AC1-482A-B760-59F8C2565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36270"/>
              </p:ext>
            </p:extLst>
          </p:nvPr>
        </p:nvGraphicFramePr>
        <p:xfrm>
          <a:off x="8357363" y="2683086"/>
          <a:ext cx="3367598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9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2037799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250*250(1m)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197C2D-9B9F-4D8B-81C4-5C25B19DF955}"/>
              </a:ext>
            </a:extLst>
          </p:cNvPr>
          <p:cNvSpPr/>
          <p:nvPr/>
        </p:nvSpPr>
        <p:spPr>
          <a:xfrm>
            <a:off x="8335170" y="5113538"/>
            <a:ext cx="3578663" cy="15227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예상 플레이 타임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플레이 특성과 오브젝트의 웨이브로 인해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</a:rPr>
              <a:t>분</a:t>
            </a:r>
            <a:endParaRPr lang="en-US" altLang="ko-KR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87F75-F57E-45FA-8BBE-2FF63AFB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17" y="3970538"/>
            <a:ext cx="3048000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7B3A7-0C31-43D4-BF82-6ED2B9CAB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28" y="3687569"/>
            <a:ext cx="1653375" cy="12400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09978E-980C-468F-B036-87803ABC6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073" y="3713612"/>
            <a:ext cx="1775151" cy="1331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64608F-0514-40F7-9C14-5EA0806BA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92" y="3664719"/>
            <a:ext cx="2785902" cy="185726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CEB6D3-FD12-489A-8C1A-B625D3444B84}"/>
              </a:ext>
            </a:extLst>
          </p:cNvPr>
          <p:cNvSpPr/>
          <p:nvPr/>
        </p:nvSpPr>
        <p:spPr>
          <a:xfrm>
            <a:off x="2196572" y="625653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3B1DA1-1682-4E66-A32F-63EC5DB7A3B1}"/>
              </a:ext>
            </a:extLst>
          </p:cNvPr>
          <p:cNvSpPr/>
          <p:nvPr/>
        </p:nvSpPr>
        <p:spPr>
          <a:xfrm>
            <a:off x="7378262" y="6537325"/>
            <a:ext cx="761599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9,10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398921-ED5E-44CF-9B0B-9C862D91E5E3}"/>
              </a:ext>
            </a:extLst>
          </p:cNvPr>
          <p:cNvSpPr/>
          <p:nvPr/>
        </p:nvSpPr>
        <p:spPr>
          <a:xfrm>
            <a:off x="11347294" y="49855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11,12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43434D-4FEA-479D-A55A-A7FE80ED82B2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9/25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1472</TotalTime>
  <Words>981</Words>
  <Application>Microsoft Office PowerPoint</Application>
  <PresentationFormat>와이드스크린</PresentationFormat>
  <Paragraphs>278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BusanBada</vt:lpstr>
      <vt:lpstr>HanS CalliPunch</vt:lpstr>
      <vt:lpstr>Liberty BT</vt:lpstr>
      <vt:lpstr>나눔손글씨 펜</vt:lpstr>
      <vt:lpstr>맑은 고딕</vt:lpstr>
      <vt:lpstr>Arial</vt:lpstr>
      <vt:lpstr>Calibri</vt:lpstr>
      <vt:lpstr>Wingdings</vt:lpstr>
      <vt:lpstr>자각마녀</vt:lpstr>
      <vt:lpstr>PowerPoint 프레젠테이션</vt:lpstr>
      <vt:lpstr>목차</vt:lpstr>
      <vt:lpstr>연구 목적</vt:lpstr>
      <vt:lpstr>개요</vt:lpstr>
      <vt:lpstr>게임 소개 및 특징-스토리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개발환경</vt:lpstr>
      <vt:lpstr>개발환경</vt:lpstr>
      <vt:lpstr>개발환경</vt:lpstr>
      <vt:lpstr>기술적 요소</vt:lpstr>
      <vt:lpstr>기술적 요소</vt:lpstr>
      <vt:lpstr>중점 연구 분야</vt:lpstr>
      <vt:lpstr>중점 연구 분야</vt:lpstr>
      <vt:lpstr>다른 게임과 차별점</vt:lpstr>
      <vt:lpstr>개발 일정 및 역할 분담</vt:lpstr>
      <vt:lpstr>개발 일정 및 역할 분담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110</cp:revision>
  <dcterms:created xsi:type="dcterms:W3CDTF">2017-10-19T01:17:19Z</dcterms:created>
  <dcterms:modified xsi:type="dcterms:W3CDTF">2017-12-07T12:32:25Z</dcterms:modified>
</cp:coreProperties>
</file>